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jxq4yzs5pP4HiTLVMa8e36If4c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971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039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96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558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267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2407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514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108537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493778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4136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247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iruutu 7">
            <a:extLst>
              <a:ext uri="{FF2B5EF4-FFF2-40B4-BE49-F238E27FC236}">
                <a16:creationId xmlns:a16="http://schemas.microsoft.com/office/drawing/2014/main" id="{F8CF5B5E-661D-D533-3484-D4068A8F902D}"/>
              </a:ext>
            </a:extLst>
          </p:cNvPr>
          <p:cNvSpPr txBox="1"/>
          <p:nvPr userDrawn="1"/>
        </p:nvSpPr>
        <p:spPr>
          <a:xfrm>
            <a:off x="895149" y="6325175"/>
            <a:ext cx="5002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err="1"/>
              <a:t>Hevostellen</a:t>
            </a:r>
            <a:r>
              <a:rPr lang="fi-FI" sz="1000" dirty="0"/>
              <a:t> – hevonen ja luonto liikuttaa 2023</a:t>
            </a:r>
          </a:p>
        </p:txBody>
      </p:sp>
    </p:spTree>
    <p:extLst>
      <p:ext uri="{BB962C8B-B14F-4D97-AF65-F5344CB8AC3E}">
        <p14:creationId xmlns:p14="http://schemas.microsoft.com/office/powerpoint/2010/main" val="282160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ppolis.fi/site/wp-content/uploads/Ponit-tulevat-koululle-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xRs2GDIIYM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apunet.net/materiaalia/kuvapankki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xfrm>
            <a:off x="464234" y="381001"/>
            <a:ext cx="8229600" cy="1344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228600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ct val="100000"/>
              <a:buFont typeface="Rockwell"/>
              <a:buNone/>
            </a:pPr>
            <a:r>
              <a:rPr lang="fi-FI" sz="4400" dirty="0"/>
              <a:t>Vinkkejä onnistuneeseen</a:t>
            </a:r>
            <a:br>
              <a:rPr lang="fi-FI" sz="4400" dirty="0"/>
            </a:br>
            <a:r>
              <a:rPr lang="fi-FI" sz="4400" dirty="0"/>
              <a:t>tallivierailuun - tee oma esittely </a:t>
            </a:r>
            <a:endParaRPr sz="4400" dirty="0"/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xfrm>
            <a:off x="395536" y="2491377"/>
            <a:ext cx="8298298" cy="142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246875" bIns="45700" anchor="t" anchorCtr="0">
            <a:normAutofit fontScale="92500" lnSpcReduction="2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fi-FI" dirty="0"/>
              <a:t>Mitä paremmin asioita ennakoidaan, sen paremmat mahdollisuudet on onnistua!</a:t>
            </a:r>
            <a:endParaRPr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SzPts val="2240"/>
              <a:buNone/>
            </a:pPr>
            <a:endParaRPr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fi-FI" dirty="0"/>
              <a:t>Tässä muutamia vinkkejä, jotka auttavat vierailuun valmistautumiseen ja turvalliseen kohtaamiseen. </a:t>
            </a:r>
            <a:endParaRPr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SzPts val="2240"/>
              <a:buNone/>
            </a:pPr>
            <a:endParaRPr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SzPts val="224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ct val="100000"/>
              <a:buFont typeface="Rockwell"/>
              <a:buNone/>
            </a:pPr>
            <a:r>
              <a:rPr lang="fi-FI" dirty="0"/>
              <a:t>MIETI TURVALLISUUS TARKASTI!</a:t>
            </a:r>
            <a:endParaRPr dirty="0"/>
          </a:p>
        </p:txBody>
      </p:sp>
      <p:sp>
        <p:nvSpPr>
          <p:cNvPr id="100" name="Google Shape;100;p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Font typeface="Arial"/>
              <a:buChar char="•"/>
            </a:pPr>
            <a:r>
              <a:rPr lang="fi-FI" sz="2400" dirty="0"/>
              <a:t>Ohjeet ja säännöt luokalle / ryhmälle etukäteen</a:t>
            </a:r>
            <a:endParaRPr sz="2400" dirty="0"/>
          </a:p>
          <a:p>
            <a:pPr marL="822960" lvl="2" indent="-192024" algn="l" rtl="0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fi-FI" sz="2400" dirty="0"/>
              <a:t>Luokassa ja paikan päällä</a:t>
            </a:r>
          </a:p>
          <a:p>
            <a:pPr marL="822960" lvl="2" indent="-192024" algn="l" rtl="0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fi-FI" sz="2400" dirty="0">
                <a:hlinkClick r:id="rId3"/>
              </a:rPr>
              <a:t>Hyödynnä tehtyä, muokattavaa ohjeistusta</a:t>
            </a:r>
            <a:endParaRPr lang="fi-FI" sz="2400" dirty="0"/>
          </a:p>
          <a:p>
            <a:pPr marL="822960" lvl="2" indent="-192024" algn="l" rtl="0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fi-FI" sz="2400" dirty="0">
                <a:hlinkClick r:id="rId4"/>
              </a:rPr>
              <a:t>Video </a:t>
            </a:r>
            <a:r>
              <a:rPr lang="fi-FI" sz="2400" dirty="0" err="1">
                <a:hlinkClick r:id="rId4"/>
              </a:rPr>
              <a:t>Youtubessa</a:t>
            </a:r>
            <a:endParaRPr sz="2400" dirty="0"/>
          </a:p>
          <a:p>
            <a:pPr marL="822960" lvl="2" indent="-45974" algn="l" rtl="0">
              <a:spcBef>
                <a:spcPts val="400"/>
              </a:spcBef>
              <a:spcAft>
                <a:spcPts val="0"/>
              </a:spcAft>
              <a:buSzPts val="2300"/>
              <a:buFont typeface="Arial"/>
              <a:buNone/>
            </a:pPr>
            <a:endParaRPr sz="2400"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Font typeface="Arial"/>
              <a:buChar char="•"/>
            </a:pPr>
            <a:r>
              <a:rPr lang="fi-FI" sz="2400" dirty="0"/>
              <a:t>Missä saa liikkua?</a:t>
            </a:r>
            <a:endParaRPr sz="2400" dirty="0"/>
          </a:p>
          <a:p>
            <a:pPr marL="822960" lvl="2" indent="-192024" algn="l" rtl="0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fi-FI" sz="2400" dirty="0"/>
              <a:t>Paikkoihin tutustuminen yhteisesti; missä on WC?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fi-FI" sz="2400" dirty="0"/>
              <a:t> </a:t>
            </a:r>
            <a:endParaRPr sz="2400"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Font typeface="Arial"/>
              <a:buChar char="•"/>
            </a:pPr>
            <a:r>
              <a:rPr lang="fi-FI" sz="2400" dirty="0"/>
              <a:t>Kun ollaan hevosen tai ponin kanssa, kypärä on pakollinen.  </a:t>
            </a:r>
            <a:endParaRPr sz="2400" dirty="0"/>
          </a:p>
          <a:p>
            <a:pPr marL="292100" lvl="0" indent="-149860" algn="l" rtl="0">
              <a:spcBef>
                <a:spcPts val="0"/>
              </a:spcBef>
              <a:spcAft>
                <a:spcPts val="0"/>
              </a:spcAft>
              <a:buSzPts val="2240"/>
              <a:buFont typeface="Arial"/>
              <a:buNone/>
            </a:pPr>
            <a:endParaRPr sz="3600" dirty="0"/>
          </a:p>
          <a:p>
            <a:pPr marL="822960" lvl="2" indent="-45974" algn="l" rtl="0">
              <a:spcBef>
                <a:spcPts val="400"/>
              </a:spcBef>
              <a:spcAft>
                <a:spcPts val="0"/>
              </a:spcAft>
              <a:buSzPts val="2300"/>
              <a:buFont typeface="Arial"/>
              <a:buNone/>
            </a:pPr>
            <a:endParaRPr sz="1600" dirty="0"/>
          </a:p>
          <a:p>
            <a:pPr marL="822960" lvl="2" indent="-45974" algn="l" rtl="0">
              <a:spcBef>
                <a:spcPts val="400"/>
              </a:spcBef>
              <a:spcAft>
                <a:spcPts val="0"/>
              </a:spcAft>
              <a:buSzPts val="2300"/>
              <a:buFont typeface="Arial"/>
              <a:buNone/>
            </a:pPr>
            <a:endParaRPr sz="1600" dirty="0"/>
          </a:p>
          <a:p>
            <a:pPr marL="822960" lvl="2" indent="-45974" algn="l" rtl="0">
              <a:spcBef>
                <a:spcPts val="400"/>
              </a:spcBef>
              <a:spcAft>
                <a:spcPts val="0"/>
              </a:spcAft>
              <a:buSzPts val="2300"/>
              <a:buFont typeface="Arial"/>
              <a:buNone/>
            </a:pPr>
            <a:endParaRPr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>
            <a:spLocks noGrp="1"/>
          </p:cNvSpPr>
          <p:nvPr>
            <p:ph type="title"/>
          </p:nvPr>
        </p:nvSpPr>
        <p:spPr>
          <a:xfrm>
            <a:off x="755575" y="175875"/>
            <a:ext cx="8033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 dirty="0"/>
              <a:t>[Tallin nimi ja paikkakunta]        </a:t>
            </a:r>
            <a:endParaRPr dirty="0"/>
          </a:p>
        </p:txBody>
      </p:sp>
      <p:sp>
        <p:nvSpPr>
          <p:cNvPr id="106" name="Google Shape;106;p3"/>
          <p:cNvSpPr txBox="1">
            <a:spLocks noGrp="1"/>
          </p:cNvSpPr>
          <p:nvPr>
            <p:ph sz="half" idx="1"/>
          </p:nvPr>
        </p:nvSpPr>
        <p:spPr>
          <a:xfrm>
            <a:off x="822960" y="2554302"/>
            <a:ext cx="3703320" cy="33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167640" algn="l" rtl="0">
              <a:spcBef>
                <a:spcPts val="0"/>
              </a:spcBef>
              <a:spcAft>
                <a:spcPts val="0"/>
              </a:spcAft>
              <a:buSzPts val="1960"/>
              <a:buNone/>
            </a:pPr>
            <a:endParaRPr dirty="0"/>
          </a:p>
          <a:p>
            <a:pPr marL="292100" lvl="0" indent="-167640" algn="l" rtl="0">
              <a:spcBef>
                <a:spcPts val="0"/>
              </a:spcBef>
              <a:spcAft>
                <a:spcPts val="0"/>
              </a:spcAft>
              <a:buSzPts val="1960"/>
              <a:buNone/>
            </a:pPr>
            <a:endParaRPr dirty="0"/>
          </a:p>
          <a:p>
            <a:pPr marL="292100" lvl="0" indent="-167640" algn="l" rtl="0">
              <a:spcBef>
                <a:spcPts val="0"/>
              </a:spcBef>
              <a:spcAft>
                <a:spcPts val="0"/>
              </a:spcAft>
              <a:buSzPts val="1960"/>
              <a:buNone/>
            </a:pP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1960"/>
              <a:buChar char="⦿"/>
            </a:pPr>
            <a:r>
              <a:rPr lang="fi-FI" dirty="0"/>
              <a:t>Logo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960"/>
              <a:buNone/>
            </a:pP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1960"/>
              <a:buChar char="⦿"/>
            </a:pPr>
            <a:r>
              <a:rPr lang="fi-FI" dirty="0"/>
              <a:t>Kuvia tallin hevosista työssä tai vapaalla</a:t>
            </a:r>
            <a:endParaRPr dirty="0"/>
          </a:p>
        </p:txBody>
      </p:sp>
      <p:sp>
        <p:nvSpPr>
          <p:cNvPr id="107" name="Google Shape;107;p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167640" algn="l" rtl="0">
              <a:spcBef>
                <a:spcPts val="0"/>
              </a:spcBef>
              <a:spcAft>
                <a:spcPts val="0"/>
              </a:spcAft>
              <a:buSzPts val="1960"/>
              <a:buNone/>
            </a:pPr>
            <a:endParaRPr dirty="0"/>
          </a:p>
        </p:txBody>
      </p:sp>
      <p:pic>
        <p:nvPicPr>
          <p:cNvPr id="108" name="Google Shape;108;p3" descr="Kuva, joka sisältää kohteen ruoho, puu, ulko, eläin&#10;&#10;Kuvaus luotu automaattisest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0775" y="2554303"/>
            <a:ext cx="4053445" cy="270952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 flipH="1">
            <a:off x="822960" y="1992242"/>
            <a:ext cx="318897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0" i="1" u="none" strike="noStrike" cap="none" dirty="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Tee pieni esittely tallista ja sen asukkaista. 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>
            <a:spLocks noGrp="1"/>
          </p:cNvSpPr>
          <p:nvPr>
            <p:ph type="title"/>
          </p:nvPr>
        </p:nvSpPr>
        <p:spPr>
          <a:xfrm>
            <a:off x="457200" y="276672"/>
            <a:ext cx="8229600" cy="797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 dirty="0"/>
              <a:t>Toivota tervetulleeksi!</a:t>
            </a:r>
            <a:endParaRPr dirty="0"/>
          </a:p>
        </p:txBody>
      </p:sp>
      <p:pic>
        <p:nvPicPr>
          <p:cNvPr id="115" name="Google Shape;115;p4" descr="Kuva, joka sisältää kohteen ruoho, puu, ulko, rakennus&#10;&#10;Kuvaus luotu automaattisesti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1560" y="1772816"/>
            <a:ext cx="3780321" cy="252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 descr="Kuva, joka sisältää kohteen teksti, rakennus, merkki, ovi&#10;&#10;Kuvaus luotu automaattisesti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03876" y="1772816"/>
            <a:ext cx="3152935" cy="210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 descr="Kuva, joka sisältää kohteen ulko, rakennus, maa, etu&#10;&#10;Kuvaus luotu automaattisesti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7127" y="4050179"/>
            <a:ext cx="3367932" cy="2251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9592" y="4653136"/>
            <a:ext cx="1288312" cy="164833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2405819" y="4653136"/>
            <a:ext cx="1986062" cy="1323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000" b="1" i="1" dirty="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Tee näkyväksi, että vieraat ovat tervetulleita </a:t>
            </a:r>
            <a:endParaRPr sz="1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800100" y="265598"/>
            <a:ext cx="7543800" cy="71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 dirty="0"/>
              <a:t>Tallin alueen lähestyminen</a:t>
            </a:r>
            <a:endParaRPr dirty="0"/>
          </a:p>
        </p:txBody>
      </p:sp>
      <p:pic>
        <p:nvPicPr>
          <p:cNvPr id="125" name="Google Shape;125;p5" descr="Kuva, joka sisältää kohteen puu, ruoho, ulko, tie&#10;&#10;Kuvaus luotu automaattisesti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09853" y="1539952"/>
            <a:ext cx="3258091" cy="2179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0256" y="1653025"/>
            <a:ext cx="3419225" cy="227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 descr="G:\DCIM\100NCD40\DSC_160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8828" y="3926297"/>
            <a:ext cx="3528392" cy="234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 txBox="1"/>
          <p:nvPr/>
        </p:nvSpPr>
        <p:spPr>
          <a:xfrm>
            <a:off x="4572000" y="4361296"/>
            <a:ext cx="37719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i="1" dirty="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Lähetä kuvia tallista ja ympäristöstä. Se vähentää jännitystä ja ennakkoasenteita, kun tietää etukäteen tulevasta vierailukohteesta.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>
            <a:spLocks noGrp="1"/>
          </p:cNvSpPr>
          <p:nvPr>
            <p:ph type="title"/>
          </p:nvPr>
        </p:nvSpPr>
        <p:spPr>
          <a:xfrm>
            <a:off x="1583668" y="486766"/>
            <a:ext cx="5976664" cy="89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ct val="100000"/>
              <a:buFont typeface="Rockwell"/>
              <a:buNone/>
            </a:pPr>
            <a:r>
              <a:rPr lang="fi-FI" sz="2800" dirty="0"/>
              <a:t>Hevosten  esittelyä muutamalla kuvalla</a:t>
            </a:r>
            <a:endParaRPr dirty="0"/>
          </a:p>
        </p:txBody>
      </p:sp>
      <p:pic>
        <p:nvPicPr>
          <p:cNvPr id="134" name="Google Shape;134;p6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1560" y="1710197"/>
            <a:ext cx="4051210" cy="269392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4788024" y="1919671"/>
            <a:ext cx="352839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”Tallissa asuu 6 hevosta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        ja 10  ponia.”</a:t>
            </a:r>
            <a:endParaRPr/>
          </a:p>
        </p:txBody>
      </p:sp>
      <p:pic>
        <p:nvPicPr>
          <p:cNvPr id="136" name="Google Shape;136;p6" descr="Kuva, joka sisältää kohteen lumi, ulko, puu, nisäkäs&#10;&#10;Kuvaus luotu automaattisesti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95856">
            <a:off x="4602257" y="3131911"/>
            <a:ext cx="3899925" cy="292494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6"/>
          <p:cNvSpPr txBox="1"/>
          <p:nvPr/>
        </p:nvSpPr>
        <p:spPr>
          <a:xfrm>
            <a:off x="611560" y="4721279"/>
            <a:ext cx="346895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i="1" dirty="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Voit valita lähempään esittelyyn niitä hevosia tai poneja, joihin oppilaat pääsevät lähemmin tutustumaan. 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 txBox="1">
            <a:spLocks noGrp="1"/>
          </p:cNvSpPr>
          <p:nvPr>
            <p:ph type="title"/>
          </p:nvPr>
        </p:nvSpPr>
        <p:spPr>
          <a:xfrm>
            <a:off x="822960" y="286605"/>
            <a:ext cx="7543800" cy="822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 dirty="0"/>
              <a:t>Esittele tallin muut asukkaat</a:t>
            </a:r>
            <a:endParaRPr dirty="0"/>
          </a:p>
        </p:txBody>
      </p:sp>
      <p:pic>
        <p:nvPicPr>
          <p:cNvPr id="142" name="Google Shape;142;p7" descr="Kuva, joka sisältää kohteen koira, maa, musta, ulko&#10;&#10;Kuvaus luotu automaattisesti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46408" y="1860828"/>
            <a:ext cx="2147161" cy="2862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7" descr="Kuva, joka sisältää kohteen teksti, sisä, vaatteet, vaatetus&#10;&#10;Kuvaus luotu automaattisesti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2660076" y="3418888"/>
            <a:ext cx="3068960" cy="230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7" descr="Kuva, joka sisältää kohteen kissa, istuminen, sisä, ikkuna&#10;&#10;Kuvaus luotu automaattisesti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5543" y="1860828"/>
            <a:ext cx="3131840" cy="2348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"/>
          <p:cNvSpPr txBox="1">
            <a:spLocks noGrp="1"/>
          </p:cNvSpPr>
          <p:nvPr>
            <p:ph type="title"/>
          </p:nvPr>
        </p:nvSpPr>
        <p:spPr>
          <a:xfrm>
            <a:off x="1542492" y="287826"/>
            <a:ext cx="605901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 dirty="0"/>
              <a:t>Tallin omat säännöt</a:t>
            </a:r>
            <a:endParaRPr dirty="0"/>
          </a:p>
        </p:txBody>
      </p:sp>
      <p:sp>
        <p:nvSpPr>
          <p:cNvPr id="150" name="Google Shape;150;p8"/>
          <p:cNvSpPr txBox="1">
            <a:spLocks noGrp="1"/>
          </p:cNvSpPr>
          <p:nvPr>
            <p:ph idx="1"/>
          </p:nvPr>
        </p:nvSpPr>
        <p:spPr>
          <a:xfrm>
            <a:off x="800099" y="214291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Tähän voi kirjoittaa ne säännöt, jotka ovat näkyvissä tallin seinällä.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Voi poimia vierailijoiden kannalta tärkeimmät säännöt – ne joita on ehdottomasti noudatettava. </a:t>
            </a:r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Sama pätee hevosten vierailuun koululla, laadi muutama sääntö.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dirty="0"/>
          </a:p>
          <a:p>
            <a:pPr marL="640080" lvl="1" indent="-80009" algn="l" rtl="0">
              <a:spcBef>
                <a:spcPts val="400"/>
              </a:spcBef>
              <a:spcAft>
                <a:spcPts val="0"/>
              </a:spcAft>
              <a:buSzPts val="2340"/>
              <a:buFont typeface="Rockwell"/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"/>
          <p:cNvSpPr txBox="1">
            <a:spLocks noGrp="1"/>
          </p:cNvSpPr>
          <p:nvPr>
            <p:ph type="title"/>
          </p:nvPr>
        </p:nvSpPr>
        <p:spPr>
          <a:xfrm>
            <a:off x="1971680" y="306368"/>
            <a:ext cx="48348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 dirty="0"/>
              <a:t>MIETI IKÄTASO</a:t>
            </a:r>
            <a:endParaRPr dirty="0"/>
          </a:p>
        </p:txBody>
      </p:sp>
      <p:sp>
        <p:nvSpPr>
          <p:cNvPr id="157" name="Google Shape;157;p9"/>
          <p:cNvSpPr txBox="1">
            <a:spLocks noGrp="1"/>
          </p:cNvSpPr>
          <p:nvPr>
            <p:ph idx="1"/>
          </p:nvPr>
        </p:nvSpPr>
        <p:spPr>
          <a:xfrm>
            <a:off x="800099" y="205147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Lyhyet ohjeet on helpompi muistaa – käytä kuvia. </a:t>
            </a:r>
          </a:p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>
                <a:hlinkClick r:id="rId3"/>
              </a:rPr>
              <a:t>Papunetistä</a:t>
            </a:r>
            <a:r>
              <a:rPr lang="fi-FI" dirty="0"/>
              <a:t> löytyy ladattavia kuvia kommunikoinnin tukemiseen.</a:t>
            </a:r>
            <a:endParaRPr dirty="0"/>
          </a:p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Voit muokata säännöt oman tallin mukaiseksi.</a:t>
            </a:r>
            <a:endParaRPr dirty="0"/>
          </a:p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Kiva, jos ohjeissa on myönteinen sävy, eikä kaikki olisi ÄLÄ-alkuisia.</a:t>
            </a:r>
            <a:endParaRPr dirty="0"/>
          </a:p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Esimerkiksi: </a:t>
            </a:r>
            <a:r>
              <a:rPr lang="fi-FI" sz="2000" dirty="0"/>
              <a:t>Älä juokse!   &gt;   Kulje kävellen!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"/>
          <p:cNvSpPr txBox="1">
            <a:spLocks noGrp="1"/>
          </p:cNvSpPr>
          <p:nvPr>
            <p:ph type="title"/>
          </p:nvPr>
        </p:nvSpPr>
        <p:spPr>
          <a:xfrm>
            <a:off x="1025291" y="311007"/>
            <a:ext cx="713913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 dirty="0"/>
              <a:t>Tärkeimmät säännöt</a:t>
            </a:r>
            <a:endParaRPr dirty="0"/>
          </a:p>
        </p:txBody>
      </p:sp>
      <p:sp>
        <p:nvSpPr>
          <p:cNvPr id="163" name="Google Shape;163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224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fi-FI" dirty="0"/>
              <a:t>1.  Kuuntelen ohjeita ja noudatan niitä.</a:t>
            </a:r>
            <a:endParaRPr dirty="0"/>
          </a:p>
          <a:p>
            <a:pPr marL="14224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fi-FI" dirty="0"/>
              <a:t>2.  Kuljen kävellen.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lang="fi-FI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fi-FI" dirty="0"/>
              <a:t>3. Puhun rauhallisesti.</a:t>
            </a:r>
            <a:endParaRPr dirty="0"/>
          </a:p>
          <a:p>
            <a:pPr marL="14224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fi-FI" dirty="0"/>
              <a:t>4.  Kysyn, jos en tiedä. </a:t>
            </a:r>
            <a:endParaRPr dirty="0"/>
          </a:p>
        </p:txBody>
      </p:sp>
      <p:pic>
        <p:nvPicPr>
          <p:cNvPr id="164" name="Google Shape;164;p10" descr="undefin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49778" y="1765093"/>
            <a:ext cx="1656184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0" descr="undefin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09411" y="2709830"/>
            <a:ext cx="1440160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0" descr="undefin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3998" y="5178841"/>
            <a:ext cx="1296144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04886198-9366-4A3E-4FB7-15295C260C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588347"/>
            <a:ext cx="1579297" cy="15792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97;p14" descr="Kuva, joka sisältää kohteen koira, ruoho, henkilö, ulko&#10;&#10;Kuvaus luotu automaattisesti">
            <a:extLst>
              <a:ext uri="{FF2B5EF4-FFF2-40B4-BE49-F238E27FC236}">
                <a16:creationId xmlns:a16="http://schemas.microsoft.com/office/drawing/2014/main" id="{8D972F07-CEF8-9ACE-64A7-720ADBEB4BB5}"/>
              </a:ext>
            </a:extLst>
          </p:cNvPr>
          <p:cNvPicPr preferRelativeResize="0"/>
          <p:nvPr/>
        </p:nvPicPr>
        <p:blipFill rotWithShape="1">
          <a:blip r:embed="rId3"/>
          <a:srcRect t="9951" r="5" b="13139"/>
          <a:stretch/>
        </p:blipFill>
        <p:spPr>
          <a:xfrm rot="5400000">
            <a:off x="42778" y="2760802"/>
            <a:ext cx="3471012" cy="1782044"/>
          </a:xfrm>
          <a:prstGeom prst="rect">
            <a:avLst/>
          </a:prstGeom>
          <a:noFill/>
        </p:spPr>
      </p:pic>
      <p:pic>
        <p:nvPicPr>
          <p:cNvPr id="5" name="Google Shape;196;p14">
            <a:extLst>
              <a:ext uri="{FF2B5EF4-FFF2-40B4-BE49-F238E27FC236}">
                <a16:creationId xmlns:a16="http://schemas.microsoft.com/office/drawing/2014/main" id="{00983195-4664-4E1E-CE54-5C9C20691B04}"/>
              </a:ext>
            </a:extLst>
          </p:cNvPr>
          <p:cNvPicPr preferRelativeResize="0"/>
          <p:nvPr/>
        </p:nvPicPr>
        <p:blipFill rotWithShape="1">
          <a:blip r:embed="rId4"/>
          <a:srcRect l="23861" r="4536" b="-1"/>
          <a:stretch/>
        </p:blipFill>
        <p:spPr>
          <a:xfrm>
            <a:off x="2789956" y="1916318"/>
            <a:ext cx="1782043" cy="1655073"/>
          </a:xfrm>
          <a:prstGeom prst="rect">
            <a:avLst/>
          </a:prstGeom>
          <a:noFill/>
        </p:spPr>
      </p:pic>
      <p:pic>
        <p:nvPicPr>
          <p:cNvPr id="6" name="Google Shape;194;p14" descr="https://papunet.net/sites/papunet.net/files/kuvapankki/20121023/paard%20knuffelen.png">
            <a:extLst>
              <a:ext uri="{FF2B5EF4-FFF2-40B4-BE49-F238E27FC236}">
                <a16:creationId xmlns:a16="http://schemas.microsoft.com/office/drawing/2014/main" id="{F4B02C83-A577-7773-CB3E-F73697CF438A}"/>
              </a:ext>
            </a:extLst>
          </p:cNvPr>
          <p:cNvPicPr preferRelativeResize="0"/>
          <p:nvPr/>
        </p:nvPicPr>
        <p:blipFill rotWithShape="1">
          <a:blip r:embed="rId5"/>
          <a:srcRect t="7125"/>
          <a:stretch/>
        </p:blipFill>
        <p:spPr>
          <a:xfrm>
            <a:off x="2789956" y="3732259"/>
            <a:ext cx="1782043" cy="1655072"/>
          </a:xfrm>
          <a:prstGeom prst="rect">
            <a:avLst/>
          </a:prstGeom>
          <a:noFill/>
        </p:spPr>
      </p:pic>
      <p:sp>
        <p:nvSpPr>
          <p:cNvPr id="7" name="Google Shape;192;p14">
            <a:extLst>
              <a:ext uri="{FF2B5EF4-FFF2-40B4-BE49-F238E27FC236}">
                <a16:creationId xmlns:a16="http://schemas.microsoft.com/office/drawing/2014/main" id="{DDA6E3A0-333B-242C-CAED-7F9692AB3E4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63729" y="1845734"/>
            <a:ext cx="3603031" cy="4023360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SzPts val="2240"/>
              <a:buNone/>
            </a:pPr>
            <a:r>
              <a:rPr lang="fi-FI" dirty="0"/>
              <a:t>5. Olen ystävällinen kaikille.</a:t>
            </a:r>
          </a:p>
          <a:p>
            <a:pPr marL="292100" lvl="0" indent="-149860" rtl="0">
              <a:spcBef>
                <a:spcPts val="0"/>
              </a:spcBef>
              <a:spcAft>
                <a:spcPts val="600"/>
              </a:spcAft>
              <a:buSzPts val="2240"/>
              <a:buNone/>
            </a:pPr>
            <a:endParaRPr lang="fi-FI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"/>
          <p:cNvSpPr txBox="1">
            <a:spLocks noGrp="1"/>
          </p:cNvSpPr>
          <p:nvPr>
            <p:ph type="title"/>
          </p:nvPr>
        </p:nvSpPr>
        <p:spPr>
          <a:xfrm>
            <a:off x="1979712" y="188640"/>
            <a:ext cx="424847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/>
              <a:t>Muista nämä:</a:t>
            </a:r>
            <a:endParaRPr/>
          </a:p>
        </p:txBody>
      </p:sp>
      <p:sp>
        <p:nvSpPr>
          <p:cNvPr id="210" name="Google Shape;210;p16"/>
          <p:cNvSpPr txBox="1">
            <a:spLocks noGrp="1"/>
          </p:cNvSpPr>
          <p:nvPr>
            <p:ph idx="1"/>
          </p:nvPr>
        </p:nvSpPr>
        <p:spPr>
          <a:xfrm>
            <a:off x="457200" y="1720282"/>
            <a:ext cx="3884834" cy="3888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70000"/>
              <a:buNone/>
            </a:pP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▪"/>
            </a:pPr>
            <a:r>
              <a:rPr lang="fi-FI" dirty="0">
                <a:solidFill>
                  <a:srgbClr val="365339"/>
                </a:solidFill>
              </a:rPr>
              <a:t>Aitaukseen ei saa mennä omin päin!    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▪"/>
            </a:pPr>
            <a:r>
              <a:rPr lang="fi-FI" dirty="0">
                <a:solidFill>
                  <a:srgbClr val="365339"/>
                </a:solidFill>
              </a:rPr>
              <a:t>Hevosten aitalangoissa kulkee sähkö. 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▪"/>
            </a:pPr>
            <a:r>
              <a:rPr lang="fi-FI" dirty="0">
                <a:solidFill>
                  <a:srgbClr val="365339"/>
                </a:solidFill>
              </a:rPr>
              <a:t>Karsinaan ei voi mennä ilman lupaa!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▪"/>
            </a:pPr>
            <a:r>
              <a:rPr lang="fi-FI" dirty="0">
                <a:solidFill>
                  <a:srgbClr val="365339"/>
                </a:solidFill>
              </a:rPr>
              <a:t>Hevosille ei saa antaa MITÄÄN syötävää ilman lupaa.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▪"/>
            </a:pPr>
            <a:r>
              <a:rPr lang="fi-FI" dirty="0">
                <a:solidFill>
                  <a:srgbClr val="365339"/>
                </a:solidFill>
              </a:rPr>
              <a:t>Hevosen taakse ei mennä ja jos pitää kiertää hevosen toiselle puolelle, tehdään se etukautta riittävän kaukaa.</a:t>
            </a:r>
            <a:endParaRPr dirty="0"/>
          </a:p>
          <a:p>
            <a:pPr marL="411480" lvl="1" indent="0" algn="l" rtl="0">
              <a:spcBef>
                <a:spcPts val="400"/>
              </a:spcBef>
              <a:spcAft>
                <a:spcPts val="0"/>
              </a:spcAft>
              <a:buSzPct val="90000"/>
              <a:buFont typeface="Rockwell"/>
              <a:buNone/>
            </a:pPr>
            <a:endParaRPr dirty="0">
              <a:solidFill>
                <a:srgbClr val="36533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70000"/>
              <a:buNone/>
            </a:pPr>
            <a:r>
              <a:rPr lang="fi-FI" dirty="0">
                <a:solidFill>
                  <a:srgbClr val="365339"/>
                </a:solidFill>
              </a:rPr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70000"/>
              <a:buNone/>
            </a:pPr>
            <a:endParaRPr dirty="0">
              <a:solidFill>
                <a:srgbClr val="36533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70000"/>
              <a:buNone/>
            </a:pPr>
            <a:endParaRPr dirty="0">
              <a:solidFill>
                <a:srgbClr val="365339"/>
              </a:solidFill>
            </a:endParaRPr>
          </a:p>
          <a:p>
            <a:pPr marL="292100" lvl="0" indent="-160528" algn="l" rtl="0">
              <a:spcBef>
                <a:spcPts val="0"/>
              </a:spcBef>
              <a:spcAft>
                <a:spcPts val="0"/>
              </a:spcAft>
              <a:buSzPct val="70000"/>
              <a:buNone/>
            </a:pPr>
            <a:endParaRPr dirty="0"/>
          </a:p>
        </p:txBody>
      </p:sp>
      <p:pic>
        <p:nvPicPr>
          <p:cNvPr id="211" name="Google Shape;21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6300" y="2034540"/>
            <a:ext cx="3884834" cy="3036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7"/>
          <p:cNvSpPr txBox="1">
            <a:spLocks noGrp="1"/>
          </p:cNvSpPr>
          <p:nvPr>
            <p:ph type="title"/>
          </p:nvPr>
        </p:nvSpPr>
        <p:spPr>
          <a:xfrm>
            <a:off x="1930563" y="294105"/>
            <a:ext cx="5328592" cy="854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3200"/>
              <a:buFont typeface="Rockwell"/>
              <a:buNone/>
            </a:pPr>
            <a:r>
              <a:rPr lang="fi-FI" sz="3200" dirty="0"/>
              <a:t>Mitä tallilla tehdään?</a:t>
            </a:r>
            <a:endParaRPr dirty="0"/>
          </a:p>
        </p:txBody>
      </p:sp>
      <p:sp>
        <p:nvSpPr>
          <p:cNvPr id="217" name="Google Shape;217;p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fi-FI" dirty="0"/>
              <a:t>Kerro etukäteen, mitä tallilla tehdään.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hoitaminen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taluttaminen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ratsastus / ajaminen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erilaiset tallityöt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dirty="0"/>
          </a:p>
        </p:txBody>
      </p:sp>
      <p:pic>
        <p:nvPicPr>
          <p:cNvPr id="218" name="Google Shape;218;p17" descr="DSC_0670.JPG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4088" y="1845734"/>
            <a:ext cx="3475080" cy="2310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7" descr="D:\AiKa-talli\Kurssit\Inkkarikurssi\2. kerta\DSC_1529.JPG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0109" y="3429000"/>
            <a:ext cx="3920080" cy="2606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7" descr="D:\Aila\Kuvia 2016\Leirit\Erityisleiri\DSC_1474.JPG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64088" y="4414793"/>
            <a:ext cx="3475079" cy="2310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8"/>
          <p:cNvSpPr txBox="1">
            <a:spLocks noGrp="1"/>
          </p:cNvSpPr>
          <p:nvPr>
            <p:ph type="title"/>
          </p:nvPr>
        </p:nvSpPr>
        <p:spPr>
          <a:xfrm>
            <a:off x="1578496" y="333546"/>
            <a:ext cx="598700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 dirty="0"/>
              <a:t>Ohjeistus varustuksesta</a:t>
            </a:r>
            <a:endParaRPr dirty="0"/>
          </a:p>
        </p:txBody>
      </p:sp>
      <p:sp>
        <p:nvSpPr>
          <p:cNvPr id="226" name="Google Shape;226;p18"/>
          <p:cNvSpPr txBox="1">
            <a:spLocks noGrp="1"/>
          </p:cNvSpPr>
          <p:nvPr>
            <p:ph idx="1"/>
          </p:nvPr>
        </p:nvSpPr>
        <p:spPr>
          <a:xfrm>
            <a:off x="1062989" y="2000249"/>
            <a:ext cx="7963535" cy="417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säänmukaiset vaatteet (lippis / trikoopipo / tuubihuivi kypärän alle, sadevaatteet)</a:t>
            </a:r>
            <a:endParaRPr dirty="0"/>
          </a:p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kumisaappaat tai nilkan yli menevät kengät </a:t>
            </a:r>
            <a:endParaRPr dirty="0"/>
          </a:p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hanskat</a:t>
            </a:r>
            <a:endParaRPr dirty="0"/>
          </a:p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ei saa olla varvastossuissa tai </a:t>
            </a:r>
            <a:r>
              <a:rPr lang="fi-FI" dirty="0" err="1"/>
              <a:t>crockseissa</a:t>
            </a:r>
            <a:endParaRPr dirty="0"/>
          </a:p>
          <a:p>
            <a:pPr marL="2921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fi-FI" dirty="0"/>
              <a:t> iloinen, utelias ja rauhallinen mieli ☺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9"/>
          <p:cNvSpPr txBox="1">
            <a:spLocks noGrp="1"/>
          </p:cNvSpPr>
          <p:nvPr>
            <p:ph type="title"/>
          </p:nvPr>
        </p:nvSpPr>
        <p:spPr>
          <a:xfrm>
            <a:off x="2825491" y="417406"/>
            <a:ext cx="353873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ct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fi-FI" dirty="0"/>
              <a:t>Etukäteen</a:t>
            </a:r>
            <a:endParaRPr dirty="0"/>
          </a:p>
        </p:txBody>
      </p:sp>
      <p:sp>
        <p:nvSpPr>
          <p:cNvPr id="232" name="Google Shape;232;p1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740"/>
              <a:buNone/>
            </a:pPr>
            <a:r>
              <a:rPr lang="fi-FI" sz="3700" dirty="0"/>
              <a:t>Mainitse ryhmän ohjaajalle:</a:t>
            </a:r>
            <a:endParaRPr sz="3700" dirty="0"/>
          </a:p>
          <a:p>
            <a:pPr marL="292100" lvl="0" indent="-14986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sz="3700" dirty="0"/>
          </a:p>
          <a:p>
            <a:pPr marL="822960" lvl="2" indent="-223774" algn="l" rtl="0">
              <a:spcBef>
                <a:spcPts val="400"/>
              </a:spcBef>
              <a:spcAft>
                <a:spcPts val="0"/>
              </a:spcAft>
              <a:buSzPts val="2800"/>
              <a:buChar char="●"/>
            </a:pPr>
            <a:r>
              <a:rPr lang="fi-FI" sz="2800" dirty="0"/>
              <a:t>Voiko etukäteen lähettää kysymyksiä?</a:t>
            </a:r>
            <a:endParaRPr sz="2800" dirty="0"/>
          </a:p>
          <a:p>
            <a:pPr marL="822960" lvl="2" indent="-223774" algn="l" rtl="0">
              <a:spcBef>
                <a:spcPts val="400"/>
              </a:spcBef>
              <a:spcAft>
                <a:spcPts val="0"/>
              </a:spcAft>
              <a:buSzPts val="2800"/>
              <a:buChar char="●"/>
            </a:pPr>
            <a:r>
              <a:rPr lang="fi-FI" sz="2800" dirty="0"/>
              <a:t> Voiko etukäteen esittää toiveita?</a:t>
            </a:r>
            <a:endParaRPr sz="2800" dirty="0"/>
          </a:p>
          <a:p>
            <a:pPr marL="822960" lvl="2" indent="-45974" algn="l" rtl="0">
              <a:spcBef>
                <a:spcPts val="400"/>
              </a:spcBef>
              <a:spcAft>
                <a:spcPts val="0"/>
              </a:spcAft>
              <a:buSzPts val="2300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"/>
          <p:cNvSpPr txBox="1">
            <a:spLocks noGrp="1"/>
          </p:cNvSpPr>
          <p:nvPr>
            <p:ph type="title"/>
          </p:nvPr>
        </p:nvSpPr>
        <p:spPr>
          <a:xfrm>
            <a:off x="1619672" y="113983"/>
            <a:ext cx="540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ct val="100000"/>
              <a:buFont typeface="Rockwell"/>
              <a:buNone/>
            </a:pPr>
            <a:r>
              <a:rPr lang="fi-FI" dirty="0"/>
              <a:t>JOS HALUAT, KERRO </a:t>
            </a:r>
            <a:endParaRPr dirty="0"/>
          </a:p>
        </p:txBody>
      </p:sp>
      <p:sp>
        <p:nvSpPr>
          <p:cNvPr id="238" name="Google Shape;238;p2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520"/>
              <a:buFont typeface="Rockwell"/>
              <a:buChar char="-"/>
            </a:pPr>
            <a:r>
              <a:rPr lang="fi-FI" sz="3600" dirty="0"/>
              <a:t>Kotisivujen osoite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520"/>
              <a:buFont typeface="Rockwell"/>
              <a:buChar char="-"/>
            </a:pPr>
            <a:r>
              <a:rPr lang="fi-FI" sz="3600" dirty="0" err="1"/>
              <a:t>Insta</a:t>
            </a:r>
            <a:r>
              <a:rPr lang="fi-FI" sz="3600" dirty="0"/>
              <a:t>-tilin osoite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520"/>
              <a:buFont typeface="Rockwell"/>
              <a:buChar char="-"/>
            </a:pPr>
            <a:r>
              <a:rPr lang="fi-FI" sz="3600" dirty="0"/>
              <a:t>Facebook 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520"/>
              <a:buFont typeface="Rockwell"/>
              <a:buChar char="-"/>
            </a:pPr>
            <a:r>
              <a:rPr lang="fi-FI" sz="3600" dirty="0"/>
              <a:t>Mitä muita somekanavia, joihin oppilaat voivat tutustua etukäteen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520"/>
              <a:buFont typeface="Rockwell"/>
              <a:buChar char="-"/>
            </a:pPr>
            <a:r>
              <a:rPr lang="fi-FI" sz="3600" dirty="0"/>
              <a:t>Onko valo-/videokuvaaminen sallittua? Entä niiden julkaiseminen?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lang="fi-FI" sz="3600" dirty="0"/>
              <a:t>      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ectangle 248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43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5" name="Rectangle 254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Google Shape;243;p21"/>
          <p:cNvSpPr txBox="1">
            <a:spLocks noGrp="1"/>
          </p:cNvSpPr>
          <p:nvPr>
            <p:ph type="title"/>
          </p:nvPr>
        </p:nvSpPr>
        <p:spPr>
          <a:xfrm>
            <a:off x="5047500" y="639097"/>
            <a:ext cx="3609804" cy="3686015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54864" lvl="0" indent="0">
              <a:spcAft>
                <a:spcPts val="0"/>
              </a:spcAft>
              <a:buClr>
                <a:srgbClr val="365339"/>
              </a:buClr>
              <a:buSzPts val="4800"/>
            </a:pPr>
            <a:r>
              <a:rPr lang="en-US" sz="5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Tervetuloa</a:t>
            </a:r>
            <a:r>
              <a:rPr lang="en-US" sz="5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</a:p>
        </p:txBody>
      </p:sp>
      <p:sp>
        <p:nvSpPr>
          <p:cNvPr id="244" name="Google Shape;244;p21"/>
          <p:cNvSpPr txBox="1">
            <a:spLocks noGrp="1"/>
          </p:cNvSpPr>
          <p:nvPr>
            <p:ph idx="1"/>
          </p:nvPr>
        </p:nvSpPr>
        <p:spPr>
          <a:xfrm>
            <a:off x="5047499" y="4455621"/>
            <a:ext cx="3621826" cy="123861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>
              <a:buNone/>
            </a:pPr>
            <a:r>
              <a:rPr lang="en-US" sz="2400" cap="all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                                                         t. Tallin </a:t>
            </a:r>
            <a:r>
              <a:rPr lang="en-US" sz="2400" cap="all" spc="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väki</a:t>
            </a:r>
            <a:r>
              <a:rPr lang="en-US" sz="2400" cap="all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</a:p>
        </p:txBody>
      </p:sp>
      <p:pic>
        <p:nvPicPr>
          <p:cNvPr id="2" name="Google Shape;245;p21" descr="Kuva, joka sisältää kohteen ruoho, puu, ulko, kenttä&#10;&#10;Kuvaus luotu automaattisesti">
            <a:extLst>
              <a:ext uri="{FF2B5EF4-FFF2-40B4-BE49-F238E27FC236}">
                <a16:creationId xmlns:a16="http://schemas.microsoft.com/office/drawing/2014/main" id="{2E39EF4B-14B6-1DF8-D1B0-5B83177D77AC}"/>
              </a:ext>
            </a:extLst>
          </p:cNvPr>
          <p:cNvPicPr preferRelativeResize="0"/>
          <p:nvPr/>
        </p:nvPicPr>
        <p:blipFill rotWithShape="1">
          <a:blip r:embed="rId3"/>
          <a:srcRect l="25968" r="29531" b="-1"/>
          <a:stretch/>
        </p:blipFill>
        <p:spPr>
          <a:xfrm>
            <a:off x="20" y="10"/>
            <a:ext cx="4571980" cy="6857990"/>
          </a:xfrm>
          <a:prstGeom prst="rect">
            <a:avLst/>
          </a:prstGeom>
          <a:noFill/>
        </p:spPr>
      </p:pic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03789" y="4343400"/>
            <a:ext cx="329184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Retro">
  <a:themeElements>
    <a:clrScheme name="Mukautettu 1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92D050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tr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</TotalTime>
  <Words>447</Words>
  <Application>Microsoft Office PowerPoint</Application>
  <PresentationFormat>Näytössä katseltava diaesitys (4:3)</PresentationFormat>
  <Paragraphs>91</Paragraphs>
  <Slides>17</Slides>
  <Notes>17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3" baseType="lpstr">
      <vt:lpstr>Noto Sans Symbols</vt:lpstr>
      <vt:lpstr>Calibri Light</vt:lpstr>
      <vt:lpstr>Rockwell</vt:lpstr>
      <vt:lpstr>Calibri</vt:lpstr>
      <vt:lpstr>Arial</vt:lpstr>
      <vt:lpstr>Retro</vt:lpstr>
      <vt:lpstr>Vinkkejä onnistuneeseen tallivierailuun - tee oma esittely </vt:lpstr>
      <vt:lpstr>MIETI TURVALLISUUS TARKASTI!</vt:lpstr>
      <vt:lpstr>[Tallin nimi ja paikkakunta]        </vt:lpstr>
      <vt:lpstr>Toivota tervetulleeksi!</vt:lpstr>
      <vt:lpstr>Tallin alueen lähestyminen</vt:lpstr>
      <vt:lpstr>Hevosten  esittelyä muutamalla kuvalla</vt:lpstr>
      <vt:lpstr>Esittele tallin muut asukkaat</vt:lpstr>
      <vt:lpstr>Tallin omat säännöt</vt:lpstr>
      <vt:lpstr>MIETI IKÄTASO</vt:lpstr>
      <vt:lpstr>Tärkeimmät säännöt</vt:lpstr>
      <vt:lpstr>PowerPoint-esitys</vt:lpstr>
      <vt:lpstr>Muista nämä:</vt:lpstr>
      <vt:lpstr>Mitä tallilla tehdään?</vt:lpstr>
      <vt:lpstr>Ohjeistus varustuksesta</vt:lpstr>
      <vt:lpstr>Etukäteen</vt:lpstr>
      <vt:lpstr>JOS HALUAT, KERRO </vt:lpstr>
      <vt:lpstr>Tervetuloa!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Vinkkejä onnistuneeseen tallivierailuun - tee oma esittely </dc:title>
  <dc:creator>Aila</dc:creator>
  <cp:lastModifiedBy>Erja Mattila</cp:lastModifiedBy>
  <cp:revision>5</cp:revision>
  <dcterms:created xsi:type="dcterms:W3CDTF">2017-05-25T16:48:28Z</dcterms:created>
  <dcterms:modified xsi:type="dcterms:W3CDTF">2023-03-10T12:23:48Z</dcterms:modified>
</cp:coreProperties>
</file>